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449" r:id="rId2"/>
    <p:sldId id="424" r:id="rId3"/>
    <p:sldId id="427" r:id="rId4"/>
    <p:sldId id="425" r:id="rId5"/>
    <p:sldId id="462" r:id="rId6"/>
    <p:sldId id="463" r:id="rId7"/>
    <p:sldId id="464" r:id="rId8"/>
    <p:sldId id="429" r:id="rId9"/>
    <p:sldId id="443" r:id="rId10"/>
    <p:sldId id="430" r:id="rId11"/>
    <p:sldId id="431" r:id="rId12"/>
    <p:sldId id="432" r:id="rId13"/>
    <p:sldId id="433" r:id="rId14"/>
    <p:sldId id="434" r:id="rId15"/>
    <p:sldId id="435" r:id="rId16"/>
    <p:sldId id="436" r:id="rId17"/>
    <p:sldId id="438" r:id="rId18"/>
    <p:sldId id="439" r:id="rId19"/>
    <p:sldId id="440" r:id="rId20"/>
    <p:sldId id="450" r:id="rId21"/>
    <p:sldId id="445" r:id="rId22"/>
    <p:sldId id="446" r:id="rId23"/>
    <p:sldId id="447" r:id="rId24"/>
    <p:sldId id="451" r:id="rId25"/>
    <p:sldId id="452" r:id="rId26"/>
    <p:sldId id="453" r:id="rId27"/>
    <p:sldId id="448" r:id="rId28"/>
    <p:sldId id="454" r:id="rId29"/>
    <p:sldId id="455" r:id="rId30"/>
    <p:sldId id="457" r:id="rId31"/>
    <p:sldId id="460" r:id="rId32"/>
    <p:sldId id="461" r:id="rId33"/>
    <p:sldId id="442" r:id="rId34"/>
  </p:sldIdLst>
  <p:sldSz cx="8869363" cy="6858000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7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149" autoAdjust="0"/>
    <p:restoredTop sz="88863" autoAdjust="0"/>
  </p:normalViewPr>
  <p:slideViewPr>
    <p:cSldViewPr>
      <p:cViewPr varScale="1">
        <p:scale>
          <a:sx n="116" d="100"/>
          <a:sy n="116" d="100"/>
        </p:scale>
        <p:origin x="2232" y="138"/>
      </p:cViewPr>
      <p:guideLst>
        <p:guide orient="horz" pos="2160"/>
        <p:guide pos="27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866"/>
    </p:cViewPr>
  </p:sorterViewPr>
  <p:notesViewPr>
    <p:cSldViewPr>
      <p:cViewPr varScale="1">
        <p:scale>
          <a:sx n="87" d="100"/>
          <a:sy n="87" d="100"/>
        </p:scale>
        <p:origin x="3840" y="96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007" cy="46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98" tIns="46548" rIns="93098" bIns="46548" numCol="1" anchor="t" anchorCtr="0" compatLnSpc="1">
            <a:prstTxWarp prst="textNoShape">
              <a:avLst/>
            </a:prstTxWarp>
          </a:bodyPr>
          <a:lstStyle>
            <a:lvl1pPr algn="l" defTabSz="931863" eaLnBrk="0" hangingPunct="0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993" y="0"/>
            <a:ext cx="2972007" cy="46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98" tIns="46548" rIns="93098" bIns="46548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533"/>
            <a:ext cx="2972007" cy="46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98" tIns="46548" rIns="93098" bIns="46548" numCol="1" anchor="b" anchorCtr="0" compatLnSpc="1">
            <a:prstTxWarp prst="textNoShape">
              <a:avLst/>
            </a:prstTxWarp>
          </a:bodyPr>
          <a:lstStyle>
            <a:lvl1pPr algn="l" defTabSz="931863" eaLnBrk="0" hangingPunct="0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993" y="8832533"/>
            <a:ext cx="2972007" cy="46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98" tIns="46548" rIns="93098" bIns="46548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 b="0">
                <a:cs typeface="+mn-cs"/>
              </a:defRPr>
            </a:lvl1pPr>
          </a:lstStyle>
          <a:p>
            <a:pPr>
              <a:defRPr/>
            </a:pPr>
            <a:fld id="{89B54856-E6EB-4C16-8DBE-21EB6CD1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116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007" cy="46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86" tIns="45793" rIns="91586" bIns="45793" numCol="1" anchor="t" anchorCtr="0" compatLnSpc="1">
            <a:prstTxWarp prst="textNoShape">
              <a:avLst/>
            </a:prstTxWarp>
          </a:bodyPr>
          <a:lstStyle>
            <a:lvl1pPr algn="l" defTabSz="915988" eaLnBrk="0" hangingPunct="0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439" y="0"/>
            <a:ext cx="2972007" cy="46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86" tIns="45793" rIns="91586" bIns="45793" numCol="1" anchor="t" anchorCtr="0" compatLnSpc="1">
            <a:prstTxWarp prst="textNoShape">
              <a:avLst/>
            </a:prstTxWarp>
          </a:bodyPr>
          <a:lstStyle>
            <a:lvl1pPr algn="r" defTabSz="915988" eaLnBrk="0" hangingPunct="0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6338" y="696913"/>
            <a:ext cx="45069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490" y="4414679"/>
            <a:ext cx="5487022" cy="418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86" tIns="45793" rIns="91586" bIns="457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945"/>
            <a:ext cx="2972007" cy="46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86" tIns="45793" rIns="91586" bIns="45793" numCol="1" anchor="b" anchorCtr="0" compatLnSpc="1">
            <a:prstTxWarp prst="textNoShape">
              <a:avLst/>
            </a:prstTxWarp>
          </a:bodyPr>
          <a:lstStyle>
            <a:lvl1pPr algn="l" defTabSz="915988" eaLnBrk="0" hangingPunct="0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439" y="8830945"/>
            <a:ext cx="2972007" cy="46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86" tIns="45793" rIns="91586" bIns="45793" numCol="1" anchor="b" anchorCtr="0" compatLnSpc="1">
            <a:prstTxWarp prst="textNoShape">
              <a:avLst/>
            </a:prstTxWarp>
          </a:bodyPr>
          <a:lstStyle>
            <a:lvl1pPr algn="r" defTabSz="915988" eaLnBrk="0" hangingPunct="0">
              <a:defRPr sz="1200" b="0">
                <a:cs typeface="+mn-cs"/>
              </a:defRPr>
            </a:lvl1pPr>
          </a:lstStyle>
          <a:p>
            <a:pPr>
              <a:defRPr/>
            </a:pPr>
            <a:fld id="{63BC5DE0-EDB8-4D31-88A9-2E5DB0870C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4698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62000" y="4419600"/>
            <a:ext cx="5487022" cy="4184333"/>
          </a:xfrm>
        </p:spPr>
        <p:txBody>
          <a:bodyPr/>
          <a:lstStyle/>
          <a:p>
            <a:r>
              <a:rPr lang="en-US" sz="2400" b="1" dirty="0" smtClean="0"/>
              <a:t>#  As if presidents and leaders did not have enough to worry about</a:t>
            </a:r>
          </a:p>
          <a:p>
            <a:r>
              <a:rPr lang="en-US" sz="2400" b="1" dirty="0" smtClean="0"/>
              <a:t>#  Curmudgeons much more common but constant like deer flies or no-see-ums</a:t>
            </a:r>
          </a:p>
          <a:p>
            <a:r>
              <a:rPr lang="en-US" sz="2400" b="1" dirty="0" smtClean="0"/>
              <a:t>#  Rogue Trustees much less common but attack like we would assume a </a:t>
            </a:r>
            <a:r>
              <a:rPr lang="en-US" sz="2400" b="1" dirty="0" err="1" smtClean="0"/>
              <a:t>pteradactyl</a:t>
            </a:r>
            <a:r>
              <a:rPr lang="en-US" sz="2400" b="1" dirty="0" smtClean="0"/>
              <a:t> would attack</a:t>
            </a:r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9452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="1" dirty="0" smtClean="0"/>
              <a:t>#  Italics are direct quotes</a:t>
            </a:r>
          </a:p>
          <a:p>
            <a:endParaRPr lang="en-US" sz="2000" b="1" dirty="0"/>
          </a:p>
          <a:p>
            <a:r>
              <a:rPr lang="en-US" sz="2000" b="1" dirty="0" smtClean="0"/>
              <a:t>#  Hurt us with our community</a:t>
            </a:r>
          </a:p>
          <a:p>
            <a:r>
              <a:rPr lang="en-US" sz="2000" b="1" dirty="0" smtClean="0"/>
              <a:t>#  Damage our chances to secure grants.</a:t>
            </a: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9295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7885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="1" dirty="0" smtClean="0"/>
              <a:t>#  Administrators, especially presidents, were their primary targets</a:t>
            </a: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2996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="1" dirty="0" smtClean="0"/>
              <a:t>#  Masters of the rumor mill to spread negative ideas to pitch one group against another----especially against the president and sometimes their own faculty leaders</a:t>
            </a:r>
          </a:p>
          <a:p>
            <a:endParaRPr lang="en-US" sz="2000" b="1" dirty="0"/>
          </a:p>
          <a:p>
            <a:r>
              <a:rPr lang="en-US" sz="2000" b="1" dirty="0" smtClean="0"/>
              <a:t>#  Strategies</a:t>
            </a: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0171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="1" dirty="0" smtClean="0"/>
              <a:t>#  Educators tend to be altruists and humanists, and many presidents in their first encounters work hard at appeasing curmudgeons</a:t>
            </a:r>
          </a:p>
          <a:p>
            <a:r>
              <a:rPr lang="en-US" sz="2000" b="1" dirty="0" smtClean="0"/>
              <a:t>#  Very few stories of any success even after years of very hard work</a:t>
            </a: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6714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="1" dirty="0" smtClean="0"/>
              <a:t>#  Hard to isolate after the damage has been done and the culture ruined.</a:t>
            </a:r>
          </a:p>
          <a:p>
            <a:endParaRPr lang="en-US" sz="2000" b="1" dirty="0"/>
          </a:p>
          <a:p>
            <a:r>
              <a:rPr lang="en-US" sz="2000" b="1" dirty="0" smtClean="0"/>
              <a:t>#  Respondents teetered between appeasement and isolation noting there were no magic bullets.</a:t>
            </a: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136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="1" dirty="0" smtClean="0"/>
              <a:t>#  Most presidents try to do this anyway</a:t>
            </a: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7255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1097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="1" dirty="0" smtClean="0"/>
              <a:t>#  Run for the green lights.</a:t>
            </a:r>
          </a:p>
          <a:p>
            <a:r>
              <a:rPr lang="en-US" sz="2000" b="1" dirty="0" smtClean="0"/>
              <a:t>#  A small, powerful, committed group with resources and support can make a difference---one of the most common strategies for creating change and introducing new ideas.</a:t>
            </a: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3403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="1" dirty="0" smtClean="0"/>
              <a:t>#  That being said---I end the monograph with  a brief epilogue on “In Defense of Curmudgeons” and urge you to read the monograph to see another side of this issue</a:t>
            </a:r>
            <a:r>
              <a:rPr lang="en-US" sz="2000" b="1" dirty="0" smtClean="0"/>
              <a:t>.  Article in </a:t>
            </a:r>
            <a:r>
              <a:rPr lang="en-US" sz="2000" b="1" dirty="0" err="1" smtClean="0"/>
              <a:t>InsideHigherED</a:t>
            </a:r>
            <a:r>
              <a:rPr lang="en-US" sz="2000" b="1" dirty="0" smtClean="0"/>
              <a:t> </a:t>
            </a:r>
            <a:endParaRPr lang="en-US" sz="2000" b="1" dirty="0" smtClean="0"/>
          </a:p>
          <a:p>
            <a:endParaRPr lang="en-US" sz="2000" b="1" dirty="0"/>
          </a:p>
          <a:p>
            <a:r>
              <a:rPr lang="en-US" sz="2000" b="1" dirty="0" smtClean="0"/>
              <a:t>#  Let’s look at Rogue Trustees</a:t>
            </a: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4324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="1" dirty="0" smtClean="0"/>
              <a:t>#  Curmudgeons from literature (Scrooge, Grumpy)</a:t>
            </a:r>
          </a:p>
          <a:p>
            <a:r>
              <a:rPr lang="en-US" sz="2000" b="1" dirty="0" smtClean="0"/>
              <a:t>#  From television (Archie Bunker, Andy Rooney, Lewis Black, W. C. Fields)</a:t>
            </a:r>
          </a:p>
          <a:p>
            <a:r>
              <a:rPr lang="en-US" sz="2000" b="1" dirty="0" smtClean="0"/>
              <a:t>#  From U. S. Congress (Mitch McConnell, John McCain ???)</a:t>
            </a:r>
          </a:p>
          <a:p>
            <a:r>
              <a:rPr lang="en-US" sz="2000" b="1" dirty="0" smtClean="0"/>
              <a:t>#  How many of you have been on a campus with a curmudgeon?</a:t>
            </a: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9264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="1" dirty="0" smtClean="0"/>
              <a:t>#  Friends permanently damaged by rogue trustees</a:t>
            </a:r>
          </a:p>
          <a:p>
            <a:endParaRPr lang="en-US" sz="2000" b="1" dirty="0"/>
          </a:p>
          <a:p>
            <a:r>
              <a:rPr lang="en-US" sz="2000" b="1" dirty="0" smtClean="0"/>
              <a:t>#  Built on the idea of the rogue elephant, rogue cops, the rogue state---the extreme elements of an otherwise normal phenomenon</a:t>
            </a: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47323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b="1" dirty="0" smtClean="0"/>
              <a:t># Confidentiality a key issue</a:t>
            </a:r>
          </a:p>
          <a:p>
            <a:r>
              <a:rPr lang="en-US" sz="2800" b="1" dirty="0" smtClean="0"/>
              <a:t>#  Networked with friends</a:t>
            </a:r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2007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="1" dirty="0" smtClean="0"/>
              <a:t>#  How many of you have worked in an institution that had a rogue trustee on its board?</a:t>
            </a: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14159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="1" dirty="0" smtClean="0"/>
              <a:t>#  Let’s look at some of the damage they do </a:t>
            </a: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0586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 dirty="0" smtClean="0"/>
              <a:t>#  Key issue is time the president has to devote to the rogue trustee at the expense of time with other trustees and faculty staff and faculty.</a:t>
            </a:r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7284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 dirty="0" smtClean="0"/>
              <a:t>#  Presidents get caught in a bind among their different constituencies.</a:t>
            </a:r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9281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 dirty="0" smtClean="0"/>
              <a:t>#  Many cases of trustees and trustee chairs resigning.</a:t>
            </a:r>
          </a:p>
          <a:p>
            <a:r>
              <a:rPr lang="en-US" sz="2400" b="1" dirty="0" smtClean="0"/>
              <a:t>#  Need to examine the relationship between rogue trustees and dysfunctional boards</a:t>
            </a:r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6482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="1" dirty="0" smtClean="0"/>
              <a:t>#  Damage much more severe than damage </a:t>
            </a:r>
            <a:r>
              <a:rPr lang="en-US" sz="2000" b="1" dirty="0" smtClean="0"/>
              <a:t>by </a:t>
            </a:r>
            <a:r>
              <a:rPr lang="en-US" sz="2000" b="1" dirty="0" smtClean="0"/>
              <a:t>curmudgeons.</a:t>
            </a: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13403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 dirty="0" smtClean="0"/>
              <a:t>#  Accreditation has some leverage</a:t>
            </a:r>
          </a:p>
          <a:p>
            <a:r>
              <a:rPr lang="en-US" sz="2400" b="1" dirty="0" smtClean="0"/>
              <a:t>#  Presidents report very few legal controls </a:t>
            </a:r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58590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="1" dirty="0" smtClean="0"/>
              <a:t># Political—rely on other trustees</a:t>
            </a:r>
          </a:p>
          <a:p>
            <a:r>
              <a:rPr lang="en-US" sz="2000" b="1" dirty="0" smtClean="0"/>
              <a:t># Press—rogue can also use—reporters in meetings---televise meetings</a:t>
            </a:r>
          </a:p>
          <a:p>
            <a:r>
              <a:rPr lang="en-US" sz="2000" b="1" dirty="0" smtClean="0"/>
              <a:t>#  Censure by accreditation, other trustees, community leaders----but may damage the college’s reputation.</a:t>
            </a:r>
          </a:p>
          <a:p>
            <a:r>
              <a:rPr lang="en-US" sz="2000" b="1" dirty="0" smtClean="0"/>
              <a:t>#  Faculty an untapped resource---no confidence votes, rotating gadfly in board meetings,  recall efforts----some faculty groups may egg on the rogue</a:t>
            </a:r>
          </a:p>
          <a:p>
            <a:r>
              <a:rPr lang="en-US" sz="2000" b="1" dirty="0" smtClean="0"/>
              <a:t>#  Special policies and guidelines</a:t>
            </a: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077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 dirty="0" smtClean="0"/>
              <a:t>#  There is even an International Society of Curmudgeons </a:t>
            </a:r>
            <a:r>
              <a:rPr lang="en-US" sz="2400" b="1" smtClean="0"/>
              <a:t>at www.grumpy-people.com</a:t>
            </a:r>
            <a:endParaRPr lang="en-US" sz="2400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51291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="1" dirty="0" smtClean="0"/>
              <a:t>#  Need more studies on Rogues and Curmudgeons and many more open conversations about who they are and what they do</a:t>
            </a:r>
          </a:p>
          <a:p>
            <a:endParaRPr lang="en-US" sz="2000" b="1" dirty="0"/>
          </a:p>
          <a:p>
            <a:r>
              <a:rPr lang="en-US" sz="2000" b="1" dirty="0" smtClean="0"/>
              <a:t># I offer these two impressionistic studies as a stimulant to begin that conversation.</a:t>
            </a: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7275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0805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algn="ctr" defTabSz="90805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algn="ctr" defTabSz="90805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algn="ctr" defTabSz="90805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algn="ctr" defTabSz="90805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algn="ctr" defTabSz="90805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algn="ctr" defTabSz="90805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algn="ctr" defTabSz="90805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algn="ctr" defTabSz="90805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1DF6F8EA-A44B-4411-B0C5-93443AB3CF57}" type="slidenum">
              <a:rPr lang="en-US" altLang="en-US" sz="1200" b="0"/>
              <a:pPr algn="r"/>
              <a:t>31</a:t>
            </a:fld>
            <a:endParaRPr lang="en-US" altLang="en-US" sz="1200" b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451524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0805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algn="ctr" defTabSz="90805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algn="ctr" defTabSz="90805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algn="ctr" defTabSz="90805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algn="ctr" defTabSz="90805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algn="ctr" defTabSz="90805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algn="ctr" defTabSz="90805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algn="ctr" defTabSz="90805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algn="ctr" defTabSz="90805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32BAC887-015C-439A-9E5E-141844E08590}" type="slidenum">
              <a:rPr lang="en-US" altLang="en-US" sz="1200" b="0"/>
              <a:pPr algn="r"/>
              <a:t>32</a:t>
            </a:fld>
            <a:endParaRPr lang="en-US" altLang="en-US" sz="1200" b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048716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>
              <a:defRPr sz="28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08050">
              <a:defRPr sz="28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08050">
              <a:defRPr sz="28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08050">
              <a:defRPr sz="28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08050">
              <a:defRPr sz="28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0805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0805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0805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0805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74B7AE0F-0D7F-4965-AC3B-63F3FE8AC1F1}" type="slidenum">
              <a:rPr lang="en-US" altLang="en-US" sz="1200" b="0" smtClean="0"/>
              <a:pPr/>
              <a:t>33</a:t>
            </a:fld>
            <a:endParaRPr lang="en-US" altLang="en-US" sz="1200" b="0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3394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="1" dirty="0" smtClean="0"/>
              <a:t>#  “Impressionistic” study</a:t>
            </a:r>
          </a:p>
          <a:p>
            <a:r>
              <a:rPr lang="en-US" sz="2000" b="1" dirty="0" smtClean="0"/>
              <a:t>#  Limited to perceptions of presidents of community colleges.</a:t>
            </a: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100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 dirty="0"/>
              <a:t>#  One president said “Women have been the most ugly in public; men operate more behind the scenes.”</a:t>
            </a:r>
          </a:p>
          <a:p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0504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 dirty="0" smtClean="0"/>
              <a:t># None of the other groups listed</a:t>
            </a:r>
          </a:p>
          <a:p>
            <a:endParaRPr lang="en-US" sz="2400" b="1" dirty="0"/>
          </a:p>
          <a:p>
            <a:r>
              <a:rPr lang="en-US" sz="2400" b="1" i="1" dirty="0" smtClean="0"/>
              <a:t># “</a:t>
            </a:r>
            <a:r>
              <a:rPr lang="en-US" sz="2400" b="1" i="1" dirty="0"/>
              <a:t>usually a veteran or senior faculty member”</a:t>
            </a:r>
          </a:p>
          <a:p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94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b="1" dirty="0" smtClean="0"/>
              <a:t>Library services and health education---2.5% each</a:t>
            </a:r>
          </a:p>
          <a:p>
            <a:endParaRPr lang="en-US" sz="2800" b="1" dirty="0"/>
          </a:p>
          <a:p>
            <a:r>
              <a:rPr lang="en-US" sz="2800" b="1" dirty="0" smtClean="0"/>
              <a:t>Community Services &amp; Student Services----0</a:t>
            </a:r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778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29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="1" dirty="0" smtClean="0"/>
              <a:t>#  Fewer respondents but some rich data</a:t>
            </a:r>
          </a:p>
          <a:p>
            <a:r>
              <a:rPr lang="en-US" sz="2000" b="1" dirty="0" smtClean="0"/>
              <a:t>#  Focus here just on Damage and Strategies</a:t>
            </a: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BC5DE0-EDB8-4D31-88A9-2E5DB0870CE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90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5163" y="2130425"/>
            <a:ext cx="7539037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0325" y="3886200"/>
            <a:ext cx="6208713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9CB46D-B3C3-45E0-8913-D064814CC1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2B82C-78B7-4576-B7D2-16F823F717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19838" y="609600"/>
            <a:ext cx="1884362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5163" y="609600"/>
            <a:ext cx="5502275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1E0A2F-7C68-4031-BE4E-D09689772C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163" y="609600"/>
            <a:ext cx="7539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65163" y="1981200"/>
            <a:ext cx="3692525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0088" y="1981200"/>
            <a:ext cx="3694112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D848A2-8411-400C-8ECB-174E397751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90F0D2-3C24-4CCB-BCC2-9200EAF9EB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088" y="4406900"/>
            <a:ext cx="753903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0088" y="2906713"/>
            <a:ext cx="7539037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0F982-EFBF-4D45-A779-C280EE38C0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5163" y="1981200"/>
            <a:ext cx="369252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0088" y="1981200"/>
            <a:ext cx="36941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78A215-CBD8-4AD0-BF0A-57B24B2B83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913" y="274638"/>
            <a:ext cx="798353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913" y="1535113"/>
            <a:ext cx="391953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913" y="2174875"/>
            <a:ext cx="391953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05325" y="1535113"/>
            <a:ext cx="39211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05325" y="2174875"/>
            <a:ext cx="39211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1EAAA-3C1C-474D-A20D-5B834E5CDF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FE530-4D37-4670-AADA-6ED2CC23EF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59E41-6062-4D7A-9BA7-08BA75B5A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913" y="273050"/>
            <a:ext cx="291782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7100" y="273050"/>
            <a:ext cx="49593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2913" y="1435100"/>
            <a:ext cx="291782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67E332-6734-4D9F-9367-215EF7B13F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313" y="4800600"/>
            <a:ext cx="53213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38313" y="612775"/>
            <a:ext cx="53213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8313" y="5367338"/>
            <a:ext cx="53213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F1269-796D-481A-9451-850622C283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65163" y="609600"/>
            <a:ext cx="75390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5163" y="1981200"/>
            <a:ext cx="7539037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5163" y="6248400"/>
            <a:ext cx="1847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4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30538" y="6248400"/>
            <a:ext cx="2808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356350" y="6248400"/>
            <a:ext cx="1847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b="0">
                <a:cs typeface="+mn-cs"/>
              </a:defRPr>
            </a:lvl1pPr>
          </a:lstStyle>
          <a:p>
            <a:pPr>
              <a:defRPr/>
            </a:pPr>
            <a:fld id="{F365C736-9019-43D1-8510-DC8F9480E8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163" y="0"/>
            <a:ext cx="7539037" cy="685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685800"/>
            <a:ext cx="8869362" cy="54102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b="1" dirty="0"/>
              <a:t>Curmudgeons and Rogues</a:t>
            </a:r>
          </a:p>
          <a:p>
            <a:pPr marL="0" indent="0" algn="ctr">
              <a:buNone/>
            </a:pPr>
            <a:r>
              <a:rPr lang="en-US" sz="4800" b="1" dirty="0"/>
              <a:t>Special Challenges to</a:t>
            </a:r>
          </a:p>
          <a:p>
            <a:pPr marL="0" indent="0" algn="ctr">
              <a:buNone/>
            </a:pPr>
            <a:r>
              <a:rPr lang="en-US" sz="4800" b="1" dirty="0"/>
              <a:t>Community College Leaders</a:t>
            </a:r>
          </a:p>
          <a:p>
            <a:pPr marL="0" indent="0" algn="ctr">
              <a:buNone/>
            </a:pPr>
            <a:endParaRPr lang="en-US" sz="4400" b="1" dirty="0"/>
          </a:p>
          <a:p>
            <a:pPr marL="0" indent="0" algn="ctr">
              <a:buNone/>
            </a:pPr>
            <a:r>
              <a:rPr lang="en-US" sz="4000" b="1" dirty="0"/>
              <a:t>Terry O’Banion</a:t>
            </a:r>
          </a:p>
          <a:p>
            <a:pPr marL="0" indent="0" algn="ctr">
              <a:buNone/>
            </a:pPr>
            <a:r>
              <a:rPr lang="en-US" sz="4000" b="1" dirty="0" smtClean="0"/>
              <a:t>tobanion@national.edu </a:t>
            </a:r>
            <a:endParaRPr lang="en-US" sz="4000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54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163" y="0"/>
            <a:ext cx="7539037" cy="685800"/>
          </a:xfrm>
        </p:spPr>
        <p:txBody>
          <a:bodyPr/>
          <a:lstStyle/>
          <a:p>
            <a:r>
              <a:rPr lang="en-US" b="1" dirty="0" smtClean="0"/>
              <a:t>Damage of Curmudgeons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281" y="685800"/>
            <a:ext cx="8686800" cy="54102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u="sng" dirty="0" smtClean="0"/>
              <a:t>Slow or Stop Change</a:t>
            </a:r>
          </a:p>
          <a:p>
            <a:r>
              <a:rPr lang="en-US" sz="3600" b="1" i="1" dirty="0" smtClean="0"/>
              <a:t>They undermine efforts to implement innovative programs and processes.</a:t>
            </a:r>
          </a:p>
          <a:p>
            <a:r>
              <a:rPr lang="en-US" sz="3600" b="1" i="1" dirty="0" smtClean="0"/>
              <a:t>They slow down decision making.</a:t>
            </a:r>
          </a:p>
          <a:p>
            <a:r>
              <a:rPr lang="en-US" sz="3600" b="1" i="1" dirty="0" smtClean="0"/>
              <a:t>Everything takes longer, and frustration rates are higher.</a:t>
            </a:r>
          </a:p>
          <a:p>
            <a:r>
              <a:rPr lang="en-US" sz="3600" b="1" i="1" dirty="0" smtClean="0"/>
              <a:t>They have highly negative impact on institutional morale.</a:t>
            </a:r>
            <a:endParaRPr lang="en-US" sz="3600" b="1" i="1" dirty="0"/>
          </a:p>
        </p:txBody>
      </p:sp>
    </p:spTree>
    <p:extLst>
      <p:ext uri="{BB962C8B-B14F-4D97-AF65-F5344CB8AC3E}">
        <p14:creationId xmlns:p14="http://schemas.microsoft.com/office/powerpoint/2010/main" val="373989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8869362" cy="685800"/>
          </a:xfrm>
        </p:spPr>
        <p:txBody>
          <a:bodyPr/>
          <a:lstStyle/>
          <a:p>
            <a:r>
              <a:rPr lang="en-US" b="1" dirty="0" smtClean="0"/>
              <a:t>Damage of Curmudgeons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8778081" cy="54102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u="sng" dirty="0" smtClean="0"/>
              <a:t>Create an Unhealthy Environment</a:t>
            </a:r>
          </a:p>
          <a:p>
            <a:r>
              <a:rPr lang="en-US" sz="3600" b="1" i="1" dirty="0" smtClean="0"/>
              <a:t>They can be a thorn in the side of the college for years.</a:t>
            </a:r>
          </a:p>
          <a:p>
            <a:r>
              <a:rPr lang="en-US" sz="3600" b="1" i="1" dirty="0" smtClean="0"/>
              <a:t>He changed the dynamics and positive atmosphere of the college.</a:t>
            </a:r>
          </a:p>
          <a:p>
            <a:r>
              <a:rPr lang="en-US" sz="3600" b="1" i="1" dirty="0" smtClean="0"/>
              <a:t>They created an unhealthy culture that has taken years to repair—after they retired.</a:t>
            </a:r>
            <a:endParaRPr lang="en-US" sz="3600" b="1" i="1" dirty="0"/>
          </a:p>
        </p:txBody>
      </p:sp>
    </p:spTree>
    <p:extLst>
      <p:ext uri="{BB962C8B-B14F-4D97-AF65-F5344CB8AC3E}">
        <p14:creationId xmlns:p14="http://schemas.microsoft.com/office/powerpoint/2010/main" val="161763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8869362" cy="685800"/>
          </a:xfrm>
        </p:spPr>
        <p:txBody>
          <a:bodyPr/>
          <a:lstStyle/>
          <a:p>
            <a:r>
              <a:rPr lang="en-US" b="1" dirty="0" smtClean="0"/>
              <a:t>Damage of Curmudgeons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685800"/>
            <a:ext cx="8869362" cy="54102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u="sng" dirty="0" smtClean="0"/>
              <a:t>Undermine Mutual Respect &amp; Trust</a:t>
            </a:r>
          </a:p>
          <a:p>
            <a:r>
              <a:rPr lang="en-US" sz="4000" b="1" i="1" dirty="0" smtClean="0"/>
              <a:t>They tend to intimidate new or less vocal faculty.</a:t>
            </a:r>
          </a:p>
          <a:p>
            <a:r>
              <a:rPr lang="en-US" sz="4000" b="1" i="1" dirty="0" smtClean="0"/>
              <a:t>They love to create and spread rumors about administrators.</a:t>
            </a:r>
          </a:p>
          <a:p>
            <a:r>
              <a:rPr lang="en-US" sz="4000" b="1" i="1" dirty="0" smtClean="0"/>
              <a:t>I was amazed at the level of disinformation and chaos they could create.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202215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8869362" cy="685800"/>
          </a:xfrm>
        </p:spPr>
        <p:txBody>
          <a:bodyPr/>
          <a:lstStyle/>
          <a:p>
            <a:r>
              <a:rPr lang="en-US" b="1" dirty="0" smtClean="0"/>
              <a:t>Damage of Curmudgeons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685800"/>
            <a:ext cx="8778080" cy="54102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u="sng" dirty="0" smtClean="0"/>
              <a:t>Create Adversarial Relationships</a:t>
            </a:r>
          </a:p>
          <a:p>
            <a:r>
              <a:rPr lang="en-US" sz="3600" b="1" i="1" dirty="0" smtClean="0"/>
              <a:t>Their behavior encourages people to take sides.</a:t>
            </a:r>
          </a:p>
          <a:p>
            <a:r>
              <a:rPr lang="en-US" sz="3600" b="1" i="1" dirty="0" smtClean="0"/>
              <a:t>They are so nasty other faculty are afraid to confront them.</a:t>
            </a:r>
          </a:p>
          <a:p>
            <a:r>
              <a:rPr lang="en-US" sz="3600" b="1" i="1" dirty="0" smtClean="0"/>
              <a:t>Faculty quit attending senate meetings because of their outbursts.</a:t>
            </a:r>
          </a:p>
          <a:p>
            <a:r>
              <a:rPr lang="en-US" sz="3600" b="1" i="1" dirty="0" smtClean="0"/>
              <a:t>An insidious cancer eating away at our efforts to change and improve.</a:t>
            </a:r>
            <a:endParaRPr lang="en-US" sz="3600" b="1" i="1" dirty="0"/>
          </a:p>
        </p:txBody>
      </p:sp>
    </p:spTree>
    <p:extLst>
      <p:ext uri="{BB962C8B-B14F-4D97-AF65-F5344CB8AC3E}">
        <p14:creationId xmlns:p14="http://schemas.microsoft.com/office/powerpoint/2010/main" val="243416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8869362" cy="685800"/>
          </a:xfrm>
        </p:spPr>
        <p:txBody>
          <a:bodyPr/>
          <a:lstStyle/>
          <a:p>
            <a:r>
              <a:rPr lang="en-US" b="1" dirty="0" smtClean="0"/>
              <a:t>Strategies to Mitigate Damage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685800"/>
            <a:ext cx="8869362" cy="54102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u="sng" dirty="0" smtClean="0"/>
              <a:t>Connect Personally</a:t>
            </a:r>
          </a:p>
          <a:p>
            <a:r>
              <a:rPr lang="en-US" sz="3600" b="1" i="1" dirty="0" smtClean="0"/>
              <a:t>I usually win them over by respecting their positions and following through on what I promise.</a:t>
            </a:r>
          </a:p>
          <a:p>
            <a:r>
              <a:rPr lang="en-US" sz="3600" b="1" i="1" dirty="0" smtClean="0"/>
              <a:t>Nothing I or others have tried works because curmudgeons do not want to help; they only want to disrupt and destroy.</a:t>
            </a:r>
          </a:p>
          <a:p>
            <a:r>
              <a:rPr lang="en-US" sz="3600" b="1" i="1" dirty="0" smtClean="0"/>
              <a:t>His browbeating trumps my attempts.</a:t>
            </a:r>
            <a:endParaRPr lang="en-US" sz="3600" b="1" i="1" dirty="0"/>
          </a:p>
        </p:txBody>
      </p:sp>
    </p:spTree>
    <p:extLst>
      <p:ext uri="{BB962C8B-B14F-4D97-AF65-F5344CB8AC3E}">
        <p14:creationId xmlns:p14="http://schemas.microsoft.com/office/powerpoint/2010/main" val="313044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8869362" cy="685800"/>
          </a:xfrm>
        </p:spPr>
        <p:txBody>
          <a:bodyPr/>
          <a:lstStyle/>
          <a:p>
            <a:r>
              <a:rPr lang="en-US" b="1" dirty="0" smtClean="0"/>
              <a:t>Strategies to Mitigate Damage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685800"/>
            <a:ext cx="8869362" cy="54102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u="sng" dirty="0" smtClean="0"/>
              <a:t>Isolate the Curmudgeons</a:t>
            </a:r>
          </a:p>
          <a:p>
            <a:r>
              <a:rPr lang="en-US" sz="3600" b="1" i="1" dirty="0" smtClean="0"/>
              <a:t>Physically relocate them and limit access to others.</a:t>
            </a:r>
          </a:p>
          <a:p>
            <a:r>
              <a:rPr lang="en-US" sz="3600" b="1" i="1" dirty="0" smtClean="0"/>
              <a:t>Focus on their negative impact on students and the college.</a:t>
            </a:r>
          </a:p>
          <a:p>
            <a:r>
              <a:rPr lang="en-US" sz="3600" b="1" i="1" dirty="0" smtClean="0"/>
              <a:t>As more faculty took ownership of our initiatives they began to take a stand, and they isolated the curmudgeons.</a:t>
            </a:r>
            <a:endParaRPr lang="en-US" sz="3600" b="1" i="1" dirty="0"/>
          </a:p>
        </p:txBody>
      </p:sp>
    </p:spTree>
    <p:extLst>
      <p:ext uri="{BB962C8B-B14F-4D97-AF65-F5344CB8AC3E}">
        <p14:creationId xmlns:p14="http://schemas.microsoft.com/office/powerpoint/2010/main" val="218218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8869362" cy="685800"/>
          </a:xfrm>
        </p:spPr>
        <p:txBody>
          <a:bodyPr/>
          <a:lstStyle/>
          <a:p>
            <a:r>
              <a:rPr lang="en-US" b="1" dirty="0" smtClean="0"/>
              <a:t>Strategies to Mitigate Damage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762000"/>
            <a:ext cx="8869362" cy="5334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u="sng" dirty="0" smtClean="0"/>
              <a:t>Create an Inclusive Culture</a:t>
            </a:r>
          </a:p>
          <a:p>
            <a:r>
              <a:rPr lang="en-US" sz="3600" b="1" i="1" dirty="0" smtClean="0"/>
              <a:t>Create structures for ideas to come from any level of the organization.</a:t>
            </a:r>
          </a:p>
          <a:p>
            <a:r>
              <a:rPr lang="en-US" sz="3600" b="1" i="1" dirty="0" smtClean="0"/>
              <a:t>Invest heavily in staff development.</a:t>
            </a:r>
          </a:p>
          <a:p>
            <a:r>
              <a:rPr lang="en-US" sz="3600" b="1" i="1" dirty="0" smtClean="0"/>
              <a:t>Kill them with data.</a:t>
            </a:r>
          </a:p>
          <a:p>
            <a:r>
              <a:rPr lang="en-US" sz="3600" b="1" i="1" dirty="0" smtClean="0"/>
              <a:t>Institute governance structures that include all groups—make it harder for curmudgeons to just attack the president.</a:t>
            </a:r>
            <a:endParaRPr lang="en-US" sz="3600" b="1" i="1" dirty="0"/>
          </a:p>
        </p:txBody>
      </p:sp>
    </p:spTree>
    <p:extLst>
      <p:ext uri="{BB962C8B-B14F-4D97-AF65-F5344CB8AC3E}">
        <p14:creationId xmlns:p14="http://schemas.microsoft.com/office/powerpoint/2010/main" val="3028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8869362" cy="685800"/>
          </a:xfrm>
        </p:spPr>
        <p:txBody>
          <a:bodyPr/>
          <a:lstStyle/>
          <a:p>
            <a:r>
              <a:rPr lang="en-US" b="1" dirty="0" smtClean="0"/>
              <a:t>Strategies to Mitigate Damage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685800"/>
            <a:ext cx="8869362" cy="54102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u="sng" dirty="0" smtClean="0"/>
              <a:t>Ensure Transparency</a:t>
            </a:r>
          </a:p>
          <a:p>
            <a:r>
              <a:rPr lang="en-US" sz="3600" b="1" i="1" dirty="0" smtClean="0"/>
              <a:t>The best antiseptic for a lie is to shine a light on it.</a:t>
            </a:r>
          </a:p>
          <a:p>
            <a:r>
              <a:rPr lang="en-US" sz="3600" b="1" i="1" dirty="0" smtClean="0"/>
              <a:t>The more transparent the organization, the less credibility curmudgeons will have.</a:t>
            </a:r>
          </a:p>
          <a:p>
            <a:r>
              <a:rPr lang="en-US" sz="3600" b="1" i="1" dirty="0" smtClean="0"/>
              <a:t>With my trustee curmudgeon I shared every communication and request from any trustee with all trustees.</a:t>
            </a:r>
            <a:endParaRPr lang="en-US" sz="3600" b="1" i="1" dirty="0"/>
          </a:p>
        </p:txBody>
      </p:sp>
    </p:spTree>
    <p:extLst>
      <p:ext uri="{BB962C8B-B14F-4D97-AF65-F5344CB8AC3E}">
        <p14:creationId xmlns:p14="http://schemas.microsoft.com/office/powerpoint/2010/main" val="345520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8869362" cy="685800"/>
          </a:xfrm>
        </p:spPr>
        <p:txBody>
          <a:bodyPr/>
          <a:lstStyle/>
          <a:p>
            <a:r>
              <a:rPr lang="en-US" b="1" dirty="0" smtClean="0"/>
              <a:t>Strategies to Mitigate Damage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685800"/>
            <a:ext cx="8869362" cy="54102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u="sng" dirty="0" smtClean="0"/>
              <a:t>Invest in the Change Agents</a:t>
            </a:r>
          </a:p>
          <a:p>
            <a:r>
              <a:rPr lang="en-US" sz="3600" b="1" i="1" dirty="0" smtClean="0"/>
              <a:t>Support the change agents with promotions, special assignments, and professional development.</a:t>
            </a:r>
          </a:p>
          <a:p>
            <a:r>
              <a:rPr lang="en-US" sz="3600" b="1" i="1" dirty="0" smtClean="0"/>
              <a:t>Invest heavily in orientation and mentoring of new employees.</a:t>
            </a:r>
          </a:p>
          <a:p>
            <a:r>
              <a:rPr lang="en-US" sz="3600" b="1" i="1" dirty="0" smtClean="0"/>
              <a:t>Use the 90—10 rule. If less that 10% participate make the incentives so attractive they wish they had.</a:t>
            </a:r>
            <a:endParaRPr lang="en-US" sz="3600" b="1" i="1" dirty="0"/>
          </a:p>
        </p:txBody>
      </p:sp>
    </p:spTree>
    <p:extLst>
      <p:ext uri="{BB962C8B-B14F-4D97-AF65-F5344CB8AC3E}">
        <p14:creationId xmlns:p14="http://schemas.microsoft.com/office/powerpoint/2010/main" val="223676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8869362" cy="685800"/>
          </a:xfrm>
        </p:spPr>
        <p:txBody>
          <a:bodyPr/>
          <a:lstStyle/>
          <a:p>
            <a:r>
              <a:rPr lang="en-US" b="1" dirty="0" smtClean="0"/>
              <a:t>Barriers to Change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066800"/>
            <a:ext cx="8869362" cy="50292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dirty="0" smtClean="0"/>
              <a:t>Curmudgeons are barriers to change and innovation:</a:t>
            </a:r>
          </a:p>
          <a:p>
            <a:pPr marL="0" indent="0" algn="ctr">
              <a:buNone/>
            </a:pPr>
            <a:endParaRPr lang="en-US" sz="4000" b="1" dirty="0" smtClean="0"/>
          </a:p>
          <a:p>
            <a:pPr marL="0" indent="0" algn="ctr">
              <a:buNone/>
            </a:pPr>
            <a:r>
              <a:rPr lang="en-US" sz="4000" b="1" dirty="0" smtClean="0"/>
              <a:t>Curmudgeons slow change.</a:t>
            </a:r>
          </a:p>
          <a:p>
            <a:pPr marL="0" indent="0" algn="ctr">
              <a:buNone/>
            </a:pPr>
            <a:r>
              <a:rPr lang="en-US" sz="4000" b="1" dirty="0" smtClean="0"/>
              <a:t>Curmudgeons resist change.</a:t>
            </a:r>
          </a:p>
          <a:p>
            <a:pPr marL="0" indent="0" algn="ctr">
              <a:buNone/>
            </a:pPr>
            <a:r>
              <a:rPr lang="en-US" sz="4000" b="1" dirty="0" smtClean="0"/>
              <a:t>Curmudgeons fear change.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60032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>
          <a:xfrm>
            <a:off x="665163" y="0"/>
            <a:ext cx="7539037" cy="685800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58081" y="1371600"/>
            <a:ext cx="6172200" cy="4724400"/>
          </a:xfrm>
        </p:spPr>
        <p:txBody>
          <a:bodyPr/>
          <a:lstStyle/>
          <a:p>
            <a:pPr marL="0" indent="0" algn="ctr">
              <a:buNone/>
            </a:pPr>
            <a:r>
              <a:rPr lang="en-US" sz="6000" b="1" dirty="0" smtClean="0"/>
              <a:t>Curmudgeons in the Community College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163" y="0"/>
            <a:ext cx="7539037" cy="685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163" y="1295400"/>
            <a:ext cx="7539037" cy="4800600"/>
          </a:xfrm>
        </p:spPr>
        <p:txBody>
          <a:bodyPr/>
          <a:lstStyle/>
          <a:p>
            <a:pPr marL="0" indent="0" algn="ctr">
              <a:buNone/>
            </a:pPr>
            <a:r>
              <a:rPr lang="en-US" sz="6000" b="1" dirty="0" smtClean="0"/>
              <a:t>Rogue Trustees</a:t>
            </a:r>
          </a:p>
          <a:p>
            <a:pPr marL="0" indent="0" algn="ctr">
              <a:buNone/>
            </a:pPr>
            <a:r>
              <a:rPr lang="en-US" sz="6000" b="1" dirty="0"/>
              <a:t>i</a:t>
            </a:r>
            <a:r>
              <a:rPr lang="en-US" sz="6000" b="1" dirty="0" smtClean="0"/>
              <a:t>n the</a:t>
            </a:r>
          </a:p>
          <a:p>
            <a:pPr marL="0" indent="0" algn="ctr">
              <a:buNone/>
            </a:pPr>
            <a:r>
              <a:rPr lang="en-US" sz="6000" b="1" dirty="0" smtClean="0"/>
              <a:t>Community College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77054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8869362" cy="685800"/>
          </a:xfrm>
        </p:spPr>
        <p:txBody>
          <a:bodyPr/>
          <a:lstStyle/>
          <a:p>
            <a:r>
              <a:rPr lang="en-US" b="1" dirty="0" smtClean="0"/>
              <a:t>Appointed vs Elected Boards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163" y="1066800"/>
            <a:ext cx="7539037" cy="5029200"/>
          </a:xfrm>
        </p:spPr>
        <p:txBody>
          <a:bodyPr/>
          <a:lstStyle/>
          <a:p>
            <a:pPr eaLnBrk="1" hangingPunct="1"/>
            <a:r>
              <a:rPr lang="en-US" altLang="en-US" sz="4400" b="1" dirty="0"/>
              <a:t>59 presidents from 16 states</a:t>
            </a:r>
          </a:p>
          <a:p>
            <a:pPr eaLnBrk="1" hangingPunct="1"/>
            <a:r>
              <a:rPr lang="en-US" altLang="en-US" sz="4400" b="1" dirty="0"/>
              <a:t>Appointed boards:  7 states/23 presidents</a:t>
            </a:r>
          </a:p>
          <a:p>
            <a:pPr eaLnBrk="1" hangingPunct="1"/>
            <a:r>
              <a:rPr lang="en-US" altLang="en-US" sz="4400" b="1" dirty="0"/>
              <a:t>Elected boards:  9 states/36 presidents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67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8869362" cy="685800"/>
          </a:xfrm>
        </p:spPr>
        <p:txBody>
          <a:bodyPr/>
          <a:lstStyle/>
          <a:p>
            <a:r>
              <a:rPr lang="en-US" b="1" dirty="0" smtClean="0"/>
              <a:t>Definition of a Rogue Trustee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685800"/>
            <a:ext cx="8869362" cy="5410200"/>
          </a:xfrm>
        </p:spPr>
        <p:txBody>
          <a:bodyPr/>
          <a:lstStyle/>
          <a:p>
            <a:r>
              <a:rPr lang="en-US" b="1" dirty="0" smtClean="0"/>
              <a:t>Place own interests first</a:t>
            </a:r>
          </a:p>
          <a:p>
            <a:r>
              <a:rPr lang="en-US" b="1" dirty="0" smtClean="0"/>
              <a:t>Violate written and unwritten codes</a:t>
            </a:r>
          </a:p>
          <a:p>
            <a:r>
              <a:rPr lang="en-US" b="1" dirty="0" smtClean="0"/>
              <a:t>Make inappropriate alliances</a:t>
            </a:r>
          </a:p>
          <a:p>
            <a:r>
              <a:rPr lang="en-US" b="1" dirty="0" smtClean="0"/>
              <a:t>Consume an inordinate amount of time</a:t>
            </a:r>
          </a:p>
          <a:p>
            <a:r>
              <a:rPr lang="en-US" b="1" dirty="0" smtClean="0"/>
              <a:t>Know how to get attention</a:t>
            </a:r>
          </a:p>
          <a:p>
            <a:r>
              <a:rPr lang="en-US" b="1" dirty="0" smtClean="0"/>
              <a:t>Manipulate others to their advantage</a:t>
            </a:r>
          </a:p>
          <a:p>
            <a:r>
              <a:rPr lang="en-US" b="1" dirty="0" smtClean="0"/>
              <a:t>Tend to poison the culture of the college</a:t>
            </a:r>
          </a:p>
          <a:p>
            <a:r>
              <a:rPr lang="en-US" b="1" dirty="0" smtClean="0"/>
              <a:t>Catalyze fear, paranoia, &amp; subterfuge</a:t>
            </a:r>
          </a:p>
          <a:p>
            <a:r>
              <a:rPr lang="en-US" b="1" dirty="0" smtClean="0"/>
              <a:t>Cause enormous damage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06912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8869362" cy="685800"/>
          </a:xfrm>
        </p:spPr>
        <p:txBody>
          <a:bodyPr/>
          <a:lstStyle/>
          <a:p>
            <a:r>
              <a:rPr lang="en-US" b="1" dirty="0" smtClean="0"/>
              <a:t>Damage from Rogue Trustees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163" y="1371600"/>
            <a:ext cx="7539037" cy="472440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4400" b="1" i="1" dirty="0"/>
              <a:t>The behavior of a </a:t>
            </a:r>
            <a:r>
              <a:rPr lang="en-US" altLang="en-US" sz="4400" b="1" i="1" dirty="0" smtClean="0"/>
              <a:t>rogue trustee </a:t>
            </a:r>
            <a:r>
              <a:rPr lang="en-US" altLang="en-US" sz="4400" b="1" i="1" dirty="0"/>
              <a:t>can be every bit as damaging to a college as a significant budget cut, the destruction of a building, or a shooting.</a:t>
            </a:r>
            <a:endParaRPr lang="en-US" altLang="en-US" sz="4400" dirty="0"/>
          </a:p>
          <a:p>
            <a:pPr marL="0" indent="0" algn="ctr">
              <a:buNone/>
            </a:pP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61335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163" y="0"/>
            <a:ext cx="7539037" cy="685800"/>
          </a:xfrm>
        </p:spPr>
        <p:txBody>
          <a:bodyPr/>
          <a:lstStyle/>
          <a:p>
            <a:r>
              <a:rPr lang="en-US" b="1" dirty="0" smtClean="0"/>
              <a:t>Damage to the President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685800"/>
            <a:ext cx="8869362" cy="5410200"/>
          </a:xfrm>
        </p:spPr>
        <p:txBody>
          <a:bodyPr/>
          <a:lstStyle/>
          <a:p>
            <a:r>
              <a:rPr lang="en-US" sz="3600" b="1" i="1" dirty="0" smtClean="0"/>
              <a:t>The tension he created for me, other trustees, and staff was unbearable.</a:t>
            </a:r>
          </a:p>
          <a:p>
            <a:r>
              <a:rPr lang="en-US" sz="3600" b="1" i="1" dirty="0" smtClean="0"/>
              <a:t>No president is prepared for a rogue trustee.</a:t>
            </a:r>
          </a:p>
          <a:p>
            <a:r>
              <a:rPr lang="en-US" sz="3600" b="1" i="1" dirty="0" smtClean="0"/>
              <a:t>My career was seriously damaged, and the buyout seriously damaged the finances of the college.</a:t>
            </a:r>
          </a:p>
          <a:p>
            <a:r>
              <a:rPr lang="en-US" sz="3600" b="1" i="1" dirty="0" smtClean="0"/>
              <a:t>She monopolized my time and energy so that I had neither for anyone else.</a:t>
            </a:r>
            <a:endParaRPr lang="en-US" sz="3600" b="1" i="1" dirty="0"/>
          </a:p>
        </p:txBody>
      </p:sp>
    </p:spTree>
    <p:extLst>
      <p:ext uri="{BB962C8B-B14F-4D97-AF65-F5344CB8AC3E}">
        <p14:creationId xmlns:p14="http://schemas.microsoft.com/office/powerpoint/2010/main" val="134096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163" y="0"/>
            <a:ext cx="7539037" cy="685800"/>
          </a:xfrm>
        </p:spPr>
        <p:txBody>
          <a:bodyPr/>
          <a:lstStyle/>
          <a:p>
            <a:r>
              <a:rPr lang="en-US" b="1" dirty="0" smtClean="0"/>
              <a:t>Damage to Faculty &amp; Staff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838200"/>
            <a:ext cx="8869362" cy="5257800"/>
          </a:xfrm>
        </p:spPr>
        <p:txBody>
          <a:bodyPr/>
          <a:lstStyle/>
          <a:p>
            <a:r>
              <a:rPr lang="en-US" sz="3600" b="1" i="1" dirty="0" smtClean="0"/>
              <a:t>I and all the top administrators left.</a:t>
            </a:r>
          </a:p>
          <a:p>
            <a:r>
              <a:rPr lang="en-US" sz="3600" b="1" i="1" dirty="0" smtClean="0"/>
              <a:t>He used fear, and staff were afraid of the constant intimidation.</a:t>
            </a:r>
          </a:p>
          <a:p>
            <a:r>
              <a:rPr lang="en-US" sz="3600" b="1" i="1" dirty="0" smtClean="0"/>
              <a:t>In open board meetings she reprimanded administrators for not having answers to her questions.</a:t>
            </a:r>
          </a:p>
          <a:p>
            <a:r>
              <a:rPr lang="en-US" sz="3600" b="1" i="1" dirty="0" smtClean="0"/>
              <a:t>If the president cannot protect herself, how can she protect me?</a:t>
            </a:r>
            <a:endParaRPr lang="en-US" sz="3600" b="1" i="1" dirty="0"/>
          </a:p>
        </p:txBody>
      </p:sp>
    </p:spTree>
    <p:extLst>
      <p:ext uri="{BB962C8B-B14F-4D97-AF65-F5344CB8AC3E}">
        <p14:creationId xmlns:p14="http://schemas.microsoft.com/office/powerpoint/2010/main" val="95023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163" y="0"/>
            <a:ext cx="7539037" cy="685800"/>
          </a:xfrm>
        </p:spPr>
        <p:txBody>
          <a:bodyPr/>
          <a:lstStyle/>
          <a:p>
            <a:r>
              <a:rPr lang="en-US" b="1" dirty="0" smtClean="0"/>
              <a:t>Damage to Other Trustees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685800"/>
            <a:ext cx="8869362" cy="5562600"/>
          </a:xfrm>
        </p:spPr>
        <p:txBody>
          <a:bodyPr/>
          <a:lstStyle/>
          <a:p>
            <a:r>
              <a:rPr lang="en-US" sz="3600" b="1" i="1" dirty="0" smtClean="0"/>
              <a:t>A rogue trustee may be the genesis of a dysfunctional board.</a:t>
            </a:r>
          </a:p>
          <a:p>
            <a:r>
              <a:rPr lang="en-US" sz="3600" b="1" i="1" dirty="0" smtClean="0"/>
              <a:t>He was out to destroy everyone, including the other trustees.</a:t>
            </a:r>
          </a:p>
          <a:p>
            <a:r>
              <a:rPr lang="en-US" sz="3600" b="1" i="1" dirty="0" smtClean="0"/>
              <a:t>She created severe conflict among board members and destroyed trust.</a:t>
            </a:r>
          </a:p>
          <a:p>
            <a:r>
              <a:rPr lang="en-US" sz="3600" b="1" i="1" dirty="0" smtClean="0"/>
              <a:t>Because </a:t>
            </a:r>
            <a:r>
              <a:rPr lang="en-US" sz="3600" b="1" i="1" smtClean="0"/>
              <a:t>of rogue attacks</a:t>
            </a:r>
            <a:r>
              <a:rPr lang="en-US" sz="3600" b="1" i="1" dirty="0" smtClean="0"/>
              <a:t>: the chair resigned—two productive members resigned—my excellent chair left.</a:t>
            </a:r>
            <a:endParaRPr lang="en-US" sz="3600" b="1" i="1" dirty="0"/>
          </a:p>
        </p:txBody>
      </p:sp>
    </p:spTree>
    <p:extLst>
      <p:ext uri="{BB962C8B-B14F-4D97-AF65-F5344CB8AC3E}">
        <p14:creationId xmlns:p14="http://schemas.microsoft.com/office/powerpoint/2010/main" val="163975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163" y="0"/>
            <a:ext cx="7539037" cy="685800"/>
          </a:xfrm>
        </p:spPr>
        <p:txBody>
          <a:bodyPr/>
          <a:lstStyle/>
          <a:p>
            <a:r>
              <a:rPr lang="en-US" b="1" dirty="0" smtClean="0"/>
              <a:t>Damage to the College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685800"/>
            <a:ext cx="8869362" cy="5410200"/>
          </a:xfrm>
        </p:spPr>
        <p:txBody>
          <a:bodyPr/>
          <a:lstStyle/>
          <a:p>
            <a:r>
              <a:rPr lang="en-US" sz="3600" b="1" i="1" dirty="0" smtClean="0"/>
              <a:t>The college became dysfunctional.</a:t>
            </a:r>
          </a:p>
          <a:p>
            <a:r>
              <a:rPr lang="en-US" sz="3600" b="1" i="1" dirty="0" smtClean="0"/>
              <a:t>The community began to raise questions about the capacity of the college to provide a quality education.</a:t>
            </a:r>
          </a:p>
          <a:p>
            <a:r>
              <a:rPr lang="en-US" sz="3600" b="1" i="1" dirty="0" smtClean="0"/>
              <a:t>Decisions were postponed and real issues were ignored or set aside.</a:t>
            </a:r>
          </a:p>
          <a:p>
            <a:r>
              <a:rPr lang="en-US" sz="3600" b="1" i="1" dirty="0" smtClean="0"/>
              <a:t>The business of the college became the business of dealing with the rogue trustee.       </a:t>
            </a:r>
            <a:endParaRPr lang="en-US" sz="3600" b="1" i="1" dirty="0"/>
          </a:p>
        </p:txBody>
      </p:sp>
    </p:spTree>
    <p:extLst>
      <p:ext uri="{BB962C8B-B14F-4D97-AF65-F5344CB8AC3E}">
        <p14:creationId xmlns:p14="http://schemas.microsoft.com/office/powerpoint/2010/main" val="405606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163" y="0"/>
            <a:ext cx="7539037" cy="685800"/>
          </a:xfrm>
        </p:spPr>
        <p:txBody>
          <a:bodyPr/>
          <a:lstStyle/>
          <a:p>
            <a:r>
              <a:rPr lang="en-US" b="1" dirty="0" smtClean="0"/>
              <a:t>Softball Strategies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163" y="914400"/>
            <a:ext cx="7539037" cy="5181600"/>
          </a:xfrm>
        </p:spPr>
        <p:txBody>
          <a:bodyPr/>
          <a:lstStyle/>
          <a:p>
            <a:pPr eaLnBrk="1" hangingPunct="1"/>
            <a:r>
              <a:rPr lang="en-US" altLang="en-US" sz="4000" b="1" dirty="0"/>
              <a:t>Policies, codes of ethics, handbooks, etc.</a:t>
            </a:r>
          </a:p>
          <a:p>
            <a:pPr eaLnBrk="1" hangingPunct="1"/>
            <a:r>
              <a:rPr lang="en-US" altLang="en-US" sz="4000" b="1" dirty="0"/>
              <a:t>Orientation, work sessions, retreats, etc.</a:t>
            </a:r>
          </a:p>
          <a:p>
            <a:pPr eaLnBrk="1" hangingPunct="1"/>
            <a:r>
              <a:rPr lang="en-US" altLang="en-US" sz="4000" b="1" dirty="0"/>
              <a:t>External consultants</a:t>
            </a:r>
          </a:p>
          <a:p>
            <a:pPr eaLnBrk="1" hangingPunct="1"/>
            <a:r>
              <a:rPr lang="en-US" altLang="en-US" sz="4000" b="1" dirty="0"/>
              <a:t>Accreditation</a:t>
            </a:r>
          </a:p>
          <a:p>
            <a:pPr eaLnBrk="1" hangingPunct="1"/>
            <a:r>
              <a:rPr lang="en-US" altLang="en-US" sz="4000" b="1" dirty="0"/>
              <a:t>Legal controls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658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163" y="0"/>
            <a:ext cx="7539037" cy="685800"/>
          </a:xfrm>
        </p:spPr>
        <p:txBody>
          <a:bodyPr/>
          <a:lstStyle/>
          <a:p>
            <a:r>
              <a:rPr lang="en-US" b="1" dirty="0" smtClean="0"/>
              <a:t>Hardball Strategies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163" y="1143000"/>
            <a:ext cx="7539037" cy="4953000"/>
          </a:xfrm>
        </p:spPr>
        <p:txBody>
          <a:bodyPr/>
          <a:lstStyle/>
          <a:p>
            <a:pPr eaLnBrk="1" hangingPunct="1"/>
            <a:r>
              <a:rPr lang="en-US" altLang="en-US" sz="6000" b="1" dirty="0"/>
              <a:t>Political pressure</a:t>
            </a:r>
          </a:p>
          <a:p>
            <a:pPr eaLnBrk="1" hangingPunct="1"/>
            <a:r>
              <a:rPr lang="en-US" altLang="en-US" sz="6000" b="1" dirty="0"/>
              <a:t>Role of the press</a:t>
            </a:r>
          </a:p>
          <a:p>
            <a:pPr eaLnBrk="1" hangingPunct="1"/>
            <a:r>
              <a:rPr lang="en-US" altLang="en-US" sz="6000" b="1" dirty="0"/>
              <a:t>Public </a:t>
            </a:r>
            <a:r>
              <a:rPr lang="en-US" altLang="en-US" sz="6000" b="1" dirty="0" smtClean="0"/>
              <a:t>censure</a:t>
            </a:r>
          </a:p>
          <a:p>
            <a:pPr eaLnBrk="1" hangingPunct="1"/>
            <a:r>
              <a:rPr lang="en-US" altLang="en-US" sz="6000" b="1" dirty="0" smtClean="0"/>
              <a:t>Role of the faculty</a:t>
            </a:r>
            <a:endParaRPr lang="en-US" altLang="en-US" sz="6000" b="1" dirty="0"/>
          </a:p>
          <a:p>
            <a:pPr marL="0" indent="0">
              <a:buNone/>
            </a:pP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25231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243681" y="0"/>
            <a:ext cx="8305800" cy="685800"/>
          </a:xfrm>
        </p:spPr>
        <p:txBody>
          <a:bodyPr/>
          <a:lstStyle/>
          <a:p>
            <a:r>
              <a:rPr lang="en-US" b="1" dirty="0" smtClean="0"/>
              <a:t>Definition of a Curmudgeon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" y="685800"/>
            <a:ext cx="8686800" cy="5410200"/>
          </a:xfrm>
        </p:spPr>
        <p:txBody>
          <a:bodyPr/>
          <a:lstStyle/>
          <a:p>
            <a:r>
              <a:rPr lang="en-US" sz="3600" b="1" dirty="0" smtClean="0"/>
              <a:t>Contrarians who think otherwise</a:t>
            </a:r>
          </a:p>
          <a:p>
            <a:r>
              <a:rPr lang="en-US" sz="3600" b="1" dirty="0" smtClean="0"/>
              <a:t>Cantankerous naysayers</a:t>
            </a:r>
          </a:p>
          <a:p>
            <a:r>
              <a:rPr lang="en-US" sz="3600" b="1" dirty="0" smtClean="0"/>
              <a:t>Self-appointed gadflies </a:t>
            </a:r>
          </a:p>
          <a:p>
            <a:r>
              <a:rPr lang="en-US" sz="3600" b="1" dirty="0" smtClean="0"/>
              <a:t>Quite vocal and opinionated</a:t>
            </a:r>
          </a:p>
          <a:p>
            <a:r>
              <a:rPr lang="en-US" sz="3600" b="1" dirty="0" smtClean="0"/>
              <a:t>Collaboration and civility not held in high esteem</a:t>
            </a:r>
          </a:p>
          <a:p>
            <a:r>
              <a:rPr lang="en-US" sz="3600" b="1" dirty="0" smtClean="0"/>
              <a:t>Prefer debate and circular discussion to solving problems and consensus</a:t>
            </a:r>
          </a:p>
          <a:p>
            <a:endParaRPr lang="en-US" sz="3600" b="1" dirty="0"/>
          </a:p>
          <a:p>
            <a:pPr marL="0" indent="0">
              <a:buNone/>
            </a:pPr>
            <a:endParaRPr lang="en-US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163" y="0"/>
            <a:ext cx="7539037" cy="685800"/>
          </a:xfrm>
        </p:spPr>
        <p:txBody>
          <a:bodyPr/>
          <a:lstStyle/>
          <a:p>
            <a:r>
              <a:rPr lang="en-US" b="1" dirty="0" smtClean="0"/>
              <a:t>The Ultimate Damage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685800"/>
            <a:ext cx="8869362" cy="5410200"/>
          </a:xfrm>
        </p:spPr>
        <p:txBody>
          <a:bodyPr/>
          <a:lstStyle/>
          <a:p>
            <a:r>
              <a:rPr lang="en-US" sz="3600" b="1" dirty="0" smtClean="0"/>
              <a:t>Presidents and staff can resign.</a:t>
            </a:r>
          </a:p>
          <a:p>
            <a:r>
              <a:rPr lang="en-US" sz="3600" b="1" dirty="0" smtClean="0"/>
              <a:t>Other trustees can resign or choose not to run again.</a:t>
            </a:r>
          </a:p>
          <a:p>
            <a:r>
              <a:rPr lang="en-US" sz="3600" b="1" dirty="0" smtClean="0"/>
              <a:t>Students are often oblivious of internal politics.</a:t>
            </a:r>
          </a:p>
          <a:p>
            <a:r>
              <a:rPr lang="en-US" sz="6000" b="1" dirty="0" smtClean="0">
                <a:solidFill>
                  <a:srgbClr val="FF0000"/>
                </a:solidFill>
              </a:rPr>
              <a:t>But the college cannot </a:t>
            </a:r>
            <a:r>
              <a:rPr lang="en-US" sz="6000" b="1" dirty="0" smtClean="0">
                <a:solidFill>
                  <a:srgbClr val="FF0000"/>
                </a:solidFill>
              </a:rPr>
              <a:t>resign or leave </a:t>
            </a:r>
            <a:r>
              <a:rPr lang="en-US" sz="6000" b="1" dirty="0" smtClean="0">
                <a:solidFill>
                  <a:srgbClr val="FF0000"/>
                </a:solidFill>
              </a:rPr>
              <a:t>town.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760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703388" y="-76200"/>
            <a:ext cx="52641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>
                <a:solidFill>
                  <a:schemeClr val="tx2"/>
                </a:solidFill>
              </a:rPr>
              <a:t>The Rogue Trustee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546055" y="6156325"/>
            <a:ext cx="18473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000" dirty="0">
              <a:solidFill>
                <a:srgbClr val="FF00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000" dirty="0">
              <a:solidFill>
                <a:schemeClr val="tx2"/>
              </a:solidFill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0" y="5078413"/>
            <a:ext cx="88646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dirty="0">
              <a:solidFill>
                <a:schemeClr val="tx2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dirty="0"/>
              <a:t>Order </a:t>
            </a:r>
            <a:r>
              <a:rPr lang="en-US" altLang="en-US" dirty="0" smtClean="0"/>
              <a:t>from   </a:t>
            </a:r>
            <a:r>
              <a:rPr lang="en-US" altLang="en-US" u="sng" dirty="0"/>
              <a:t>www.league.org/store</a:t>
            </a:r>
            <a:endParaRPr lang="en-US" altLang="en-US" dirty="0">
              <a:solidFill>
                <a:schemeClr val="tx2"/>
              </a:solidFill>
            </a:endParaRPr>
          </a:p>
        </p:txBody>
      </p:sp>
      <p:pic>
        <p:nvPicPr>
          <p:cNvPr id="4101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2288" y="838200"/>
            <a:ext cx="2946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186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3350" y="838200"/>
            <a:ext cx="3533775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552450" y="-34925"/>
            <a:ext cx="77755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chemeClr val="tx2"/>
                </a:solidFill>
              </a:rPr>
              <a:t>Community College Curmudgeons</a:t>
            </a:r>
          </a:p>
        </p:txBody>
      </p:sp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2546055" y="6156325"/>
            <a:ext cx="18473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000" dirty="0">
              <a:solidFill>
                <a:srgbClr val="FF00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000" dirty="0">
              <a:solidFill>
                <a:schemeClr val="tx2"/>
              </a:solidFill>
            </a:endParaRPr>
          </a:p>
        </p:txBody>
      </p:sp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0" y="4953000"/>
            <a:ext cx="88646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dirty="0">
              <a:solidFill>
                <a:schemeClr val="tx2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dirty="0"/>
              <a:t>Order </a:t>
            </a:r>
            <a:r>
              <a:rPr lang="en-US" altLang="en-US" dirty="0" smtClean="0"/>
              <a:t>from </a:t>
            </a:r>
            <a:r>
              <a:rPr lang="en-US" altLang="en-US" u="sng" dirty="0" smtClean="0"/>
              <a:t>www.league.org/store </a:t>
            </a:r>
            <a:endParaRPr lang="en-US" altLang="en-US" dirty="0">
              <a:solidFill>
                <a:schemeClr val="tx2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419" y="6096000"/>
            <a:ext cx="2021976" cy="577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364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2224088" y="-76200"/>
            <a:ext cx="42227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>
                <a:solidFill>
                  <a:schemeClr val="tx2"/>
                </a:solidFill>
              </a:rPr>
              <a:t>Terry O’Banion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1997972" y="6156325"/>
            <a:ext cx="5865709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solidFill>
                  <a:schemeClr val="tx2"/>
                </a:solidFill>
              </a:rPr>
              <a:t>tobanion@national.edu</a:t>
            </a:r>
            <a:endParaRPr lang="en-US" altLang="en-US" sz="4000" dirty="0">
              <a:solidFill>
                <a:schemeClr val="tx2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000" dirty="0">
              <a:solidFill>
                <a:schemeClr val="tx2"/>
              </a:solidFill>
            </a:endParaRP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1462088" y="2530475"/>
            <a:ext cx="5807075" cy="277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i="1" dirty="0" err="1">
                <a:solidFill>
                  <a:schemeClr val="tx2"/>
                </a:solidFill>
              </a:rPr>
              <a:t>Ancora</a:t>
            </a:r>
            <a:r>
              <a:rPr lang="en-US" altLang="en-US" sz="4400" i="1" dirty="0">
                <a:solidFill>
                  <a:schemeClr val="tx2"/>
                </a:solidFill>
              </a:rPr>
              <a:t> </a:t>
            </a:r>
            <a:r>
              <a:rPr lang="en-US" altLang="en-US" sz="4400" i="1" dirty="0" err="1">
                <a:solidFill>
                  <a:schemeClr val="tx2"/>
                </a:solidFill>
              </a:rPr>
              <a:t>Imparo</a:t>
            </a:r>
            <a:endParaRPr lang="en-US" altLang="en-US" sz="4400" i="1" dirty="0">
              <a:solidFill>
                <a:schemeClr val="tx2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tx2"/>
                </a:solidFill>
              </a:rPr>
              <a:t>“Still I Am Learning.”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400" dirty="0">
              <a:solidFill>
                <a:schemeClr val="tx2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tx2"/>
                </a:solidFill>
              </a:rPr>
              <a:t>Michelangelo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" y="6172200"/>
            <a:ext cx="1830491" cy="522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690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665163" y="0"/>
            <a:ext cx="7539037" cy="685800"/>
          </a:xfrm>
        </p:spPr>
        <p:txBody>
          <a:bodyPr/>
          <a:lstStyle/>
          <a:p>
            <a:r>
              <a:rPr lang="en-US" b="1" dirty="0" smtClean="0"/>
              <a:t>National Study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481" y="685800"/>
            <a:ext cx="8458200" cy="5410200"/>
          </a:xfrm>
        </p:spPr>
        <p:txBody>
          <a:bodyPr/>
          <a:lstStyle/>
          <a:p>
            <a:r>
              <a:rPr lang="en-US" sz="3600" b="1" dirty="0" smtClean="0"/>
              <a:t>375 community college presidents</a:t>
            </a:r>
          </a:p>
          <a:p>
            <a:r>
              <a:rPr lang="en-US" sz="3600" b="1" dirty="0" smtClean="0"/>
              <a:t>77 respondents—20.5% return rate</a:t>
            </a:r>
          </a:p>
          <a:p>
            <a:pPr marL="0" indent="0">
              <a:buNone/>
            </a:pPr>
            <a:endParaRPr lang="en-US" sz="3600" b="1" dirty="0"/>
          </a:p>
          <a:p>
            <a:pPr marL="0" indent="0" algn="ctr">
              <a:buNone/>
            </a:pPr>
            <a:r>
              <a:rPr lang="en-US" sz="3600" b="1" dirty="0" smtClean="0"/>
              <a:t>97% indicated they had known a curmudgeon who fits the definition.</a:t>
            </a:r>
          </a:p>
          <a:p>
            <a:pPr marL="0" indent="0" algn="ctr">
              <a:buNone/>
            </a:pPr>
            <a:endParaRPr lang="en-US" sz="3600" b="1" dirty="0" smtClean="0"/>
          </a:p>
          <a:p>
            <a:pPr marL="0" indent="0" algn="ctr">
              <a:buNone/>
            </a:pPr>
            <a:r>
              <a:rPr lang="en-US" sz="3600" b="1" dirty="0" smtClean="0"/>
              <a:t>18% indicated they had</a:t>
            </a:r>
          </a:p>
          <a:p>
            <a:pPr marL="0" indent="0" algn="ctr">
              <a:buNone/>
            </a:pPr>
            <a:r>
              <a:rPr lang="en-US" sz="3600" b="1" dirty="0"/>
              <a:t>k</a:t>
            </a:r>
            <a:r>
              <a:rPr lang="en-US" sz="3600" b="1" dirty="0" smtClean="0"/>
              <a:t>nown 10 or more.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681" y="0"/>
            <a:ext cx="8305800" cy="685800"/>
          </a:xfrm>
        </p:spPr>
        <p:txBody>
          <a:bodyPr/>
          <a:lstStyle/>
          <a:p>
            <a:r>
              <a:rPr lang="en-US" b="1" dirty="0" smtClean="0"/>
              <a:t>Who Are the Curmudgeons?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481" y="762000"/>
            <a:ext cx="8382000" cy="5334000"/>
          </a:xfrm>
        </p:spPr>
        <p:txBody>
          <a:bodyPr/>
          <a:lstStyle/>
          <a:p>
            <a:pPr marL="0" indent="0">
              <a:buNone/>
            </a:pPr>
            <a:r>
              <a:rPr lang="en-US" sz="4000" b="1" dirty="0" smtClean="0"/>
              <a:t>How many are male?</a:t>
            </a:r>
          </a:p>
          <a:p>
            <a:pPr marL="0" indent="0">
              <a:buNone/>
            </a:pPr>
            <a:r>
              <a:rPr lang="en-US" sz="4000" b="1" dirty="0"/>
              <a:t>	</a:t>
            </a:r>
            <a:r>
              <a:rPr lang="en-US" sz="4000" b="1" dirty="0" smtClean="0"/>
              <a:t>58%</a:t>
            </a:r>
          </a:p>
          <a:p>
            <a:pPr marL="0" indent="0">
              <a:buNone/>
            </a:pPr>
            <a:r>
              <a:rPr lang="en-US" sz="4000" b="1" dirty="0" smtClean="0"/>
              <a:t>How many are female?</a:t>
            </a:r>
          </a:p>
          <a:p>
            <a:pPr marL="0" indent="0">
              <a:buNone/>
            </a:pPr>
            <a:r>
              <a:rPr lang="en-US" sz="4000" b="1" dirty="0"/>
              <a:t>	</a:t>
            </a:r>
            <a:r>
              <a:rPr lang="en-US" sz="4000" b="1" dirty="0" smtClean="0"/>
              <a:t>2.5%</a:t>
            </a:r>
          </a:p>
          <a:p>
            <a:pPr marL="0" indent="0">
              <a:buNone/>
            </a:pPr>
            <a:r>
              <a:rPr lang="en-US" sz="4000" b="1" dirty="0" smtClean="0"/>
              <a:t>38% of respondents indicated males and females are equally represented.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506996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481" y="0"/>
            <a:ext cx="8534400" cy="685800"/>
          </a:xfrm>
        </p:spPr>
        <p:txBody>
          <a:bodyPr/>
          <a:lstStyle/>
          <a:p>
            <a:r>
              <a:rPr lang="en-US" b="1" dirty="0" smtClean="0"/>
              <a:t>Who Are the Curmudgeons?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8869363" cy="54102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Classified Staff, Mid-Level Management,</a:t>
            </a:r>
          </a:p>
          <a:p>
            <a:pPr marL="0" indent="0">
              <a:buNone/>
            </a:pPr>
            <a:r>
              <a:rPr lang="en-US" b="1" dirty="0" smtClean="0"/>
              <a:t>Executive Administrators, Student Services,</a:t>
            </a:r>
          </a:p>
          <a:p>
            <a:pPr marL="0" indent="0">
              <a:buNone/>
            </a:pPr>
            <a:r>
              <a:rPr lang="en-US" b="1" dirty="0" smtClean="0"/>
              <a:t>Full-Time Faculty, Part-Time Faculty, </a:t>
            </a:r>
          </a:p>
          <a:p>
            <a:pPr marL="0" indent="0">
              <a:buNone/>
            </a:pPr>
            <a:r>
              <a:rPr lang="en-US" b="1" dirty="0" smtClean="0"/>
              <a:t>Students, &amp; Trustees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Full-Time Faculty                            82%</a:t>
            </a:r>
          </a:p>
          <a:p>
            <a:pPr marL="0" indent="0">
              <a:buNone/>
            </a:pPr>
            <a:r>
              <a:rPr lang="en-US" b="1" dirty="0" smtClean="0"/>
              <a:t>Mid-Level Management                  6.4%</a:t>
            </a:r>
          </a:p>
          <a:p>
            <a:pPr marL="0" indent="0">
              <a:buNone/>
            </a:pPr>
            <a:r>
              <a:rPr lang="en-US" b="1" dirty="0" smtClean="0"/>
              <a:t>Trustees						 3.8%</a:t>
            </a:r>
          </a:p>
          <a:p>
            <a:pPr marL="0" indent="0">
              <a:buNone/>
            </a:pPr>
            <a:r>
              <a:rPr lang="en-US" b="1" dirty="0" smtClean="0"/>
              <a:t>Students					         2.5%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813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281" y="0"/>
            <a:ext cx="8610600" cy="685800"/>
          </a:xfrm>
        </p:spPr>
        <p:txBody>
          <a:bodyPr/>
          <a:lstStyle/>
          <a:p>
            <a:r>
              <a:rPr lang="en-US" b="1" dirty="0" smtClean="0"/>
              <a:t>Who Are the Curmudgeons?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281" y="685800"/>
            <a:ext cx="8686800" cy="56388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Career &amp; Technical Education, Community</a:t>
            </a:r>
          </a:p>
          <a:p>
            <a:pPr marL="0" indent="0">
              <a:buNone/>
            </a:pPr>
            <a:r>
              <a:rPr lang="en-US" b="1" dirty="0" smtClean="0"/>
              <a:t>Services, Student Services, Library Services, Humanities &amp; the Arts, Social</a:t>
            </a:r>
          </a:p>
          <a:p>
            <a:pPr marL="0" indent="0">
              <a:buNone/>
            </a:pPr>
            <a:r>
              <a:rPr lang="en-US" b="1" dirty="0" smtClean="0"/>
              <a:t>Science, Mathematics, Other</a:t>
            </a:r>
          </a:p>
          <a:p>
            <a:pPr marL="0" indent="0">
              <a:buNone/>
            </a:pPr>
            <a:r>
              <a:rPr lang="en-US" b="1" dirty="0" smtClean="0"/>
              <a:t>Humanities &amp; the Arts		27%</a:t>
            </a:r>
          </a:p>
          <a:p>
            <a:pPr marL="0" indent="0">
              <a:buNone/>
            </a:pPr>
            <a:r>
              <a:rPr lang="en-US" b="1" dirty="0" smtClean="0"/>
              <a:t>Social Science			27%</a:t>
            </a:r>
          </a:p>
          <a:p>
            <a:pPr marL="0" indent="0">
              <a:buNone/>
            </a:pPr>
            <a:r>
              <a:rPr lang="en-US" b="1" dirty="0" smtClean="0"/>
              <a:t>Other					16%</a:t>
            </a:r>
          </a:p>
          <a:p>
            <a:pPr marL="0" indent="0">
              <a:buNone/>
            </a:pPr>
            <a:r>
              <a:rPr lang="en-US" b="1" dirty="0" smtClean="0"/>
              <a:t>Career &amp; Technical Ed.    	  6%</a:t>
            </a:r>
          </a:p>
          <a:p>
            <a:pPr marL="0" indent="0">
              <a:buNone/>
            </a:pPr>
            <a:r>
              <a:rPr lang="en-US" b="1" dirty="0" smtClean="0"/>
              <a:t>Mathematics				  5%</a:t>
            </a:r>
          </a:p>
          <a:p>
            <a:pPr marL="0" indent="0">
              <a:buNone/>
            </a:pPr>
            <a:r>
              <a:rPr lang="en-US" b="1" dirty="0" smtClean="0"/>
              <a:t> </a:t>
            </a:r>
            <a:br>
              <a:rPr lang="en-US" b="1" dirty="0" smtClean="0"/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21071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163" y="0"/>
            <a:ext cx="7539037" cy="685800"/>
          </a:xfrm>
        </p:spPr>
        <p:txBody>
          <a:bodyPr/>
          <a:lstStyle/>
          <a:p>
            <a:r>
              <a:rPr lang="en-US" b="1" dirty="0" smtClean="0"/>
              <a:t>Impact on the College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163" y="685800"/>
            <a:ext cx="7539037" cy="54102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b="1" dirty="0" smtClean="0"/>
              <a:t>86% of the respondents indicated that the impact on the college of curmudgeons they had known was either negative (49%) or highly negative (36%)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24597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163" y="0"/>
            <a:ext cx="7539037" cy="685800"/>
          </a:xfrm>
        </p:spPr>
        <p:txBody>
          <a:bodyPr/>
          <a:lstStyle/>
          <a:p>
            <a:r>
              <a:rPr lang="en-US" b="1" dirty="0" smtClean="0"/>
              <a:t>Study Phase Two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685800"/>
            <a:ext cx="8869362" cy="5410200"/>
          </a:xfrm>
        </p:spPr>
        <p:txBody>
          <a:bodyPr/>
          <a:lstStyle/>
          <a:p>
            <a:r>
              <a:rPr lang="en-US" sz="3600" b="1" dirty="0" smtClean="0"/>
              <a:t>The 77 respondents were invited to complete written answers to 4 questions.</a:t>
            </a:r>
          </a:p>
          <a:p>
            <a:r>
              <a:rPr lang="en-US" sz="3600" b="1" dirty="0" smtClean="0"/>
              <a:t>Twenty-two respondents did:</a:t>
            </a:r>
          </a:p>
          <a:p>
            <a:pPr marL="0" indent="0">
              <a:buNone/>
            </a:pPr>
            <a:r>
              <a:rPr lang="en-US" sz="3600" b="1" dirty="0"/>
              <a:t>	</a:t>
            </a:r>
            <a:r>
              <a:rPr lang="en-US" sz="3600" b="1" dirty="0" smtClean="0"/>
              <a:t>a. Behaviors</a:t>
            </a:r>
          </a:p>
          <a:p>
            <a:pPr marL="0" indent="0">
              <a:buNone/>
            </a:pPr>
            <a:r>
              <a:rPr lang="en-US" sz="3600" b="1" dirty="0"/>
              <a:t>	</a:t>
            </a:r>
            <a:r>
              <a:rPr lang="en-US" sz="3600" b="1" dirty="0" smtClean="0"/>
              <a:t>b. Motivation</a:t>
            </a:r>
          </a:p>
          <a:p>
            <a:pPr marL="0" indent="0">
              <a:buNone/>
            </a:pPr>
            <a:r>
              <a:rPr lang="en-US" sz="3600" b="1" dirty="0"/>
              <a:t>	</a:t>
            </a:r>
            <a:r>
              <a:rPr lang="en-US" sz="3600" b="1" dirty="0" smtClean="0"/>
              <a:t>c. Damage</a:t>
            </a:r>
          </a:p>
          <a:p>
            <a:pPr marL="0" indent="0">
              <a:buNone/>
            </a:pPr>
            <a:r>
              <a:rPr lang="en-US" sz="3600" b="1" dirty="0"/>
              <a:t>	</a:t>
            </a:r>
            <a:r>
              <a:rPr lang="en-US" sz="3600" b="1" dirty="0" smtClean="0"/>
              <a:t>d. Strategies to mitigate damage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93154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3563</TotalTime>
  <Words>1801</Words>
  <Application>Microsoft Office PowerPoint</Application>
  <PresentationFormat>Custom</PresentationFormat>
  <Paragraphs>271</Paragraphs>
  <Slides>33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ＭＳ Ｐゴシック</vt:lpstr>
      <vt:lpstr>Arial</vt:lpstr>
      <vt:lpstr>Default Design</vt:lpstr>
      <vt:lpstr>PowerPoint Presentation</vt:lpstr>
      <vt:lpstr>PowerPoint Presentation</vt:lpstr>
      <vt:lpstr>Definition of a Curmudgeon</vt:lpstr>
      <vt:lpstr>National Study</vt:lpstr>
      <vt:lpstr>Who Are the Curmudgeons?</vt:lpstr>
      <vt:lpstr>Who Are the Curmudgeons?</vt:lpstr>
      <vt:lpstr>Who Are the Curmudgeons?</vt:lpstr>
      <vt:lpstr>Impact on the College</vt:lpstr>
      <vt:lpstr>Study Phase Two</vt:lpstr>
      <vt:lpstr>Damage of Curmudgeons</vt:lpstr>
      <vt:lpstr>Damage of Curmudgeons</vt:lpstr>
      <vt:lpstr>Damage of Curmudgeons</vt:lpstr>
      <vt:lpstr>Damage of Curmudgeons</vt:lpstr>
      <vt:lpstr>Strategies to Mitigate Damage</vt:lpstr>
      <vt:lpstr>Strategies to Mitigate Damage</vt:lpstr>
      <vt:lpstr>Strategies to Mitigate Damage</vt:lpstr>
      <vt:lpstr>Strategies to Mitigate Damage</vt:lpstr>
      <vt:lpstr>Strategies to Mitigate Damage</vt:lpstr>
      <vt:lpstr>Barriers to Change</vt:lpstr>
      <vt:lpstr>PowerPoint Presentation</vt:lpstr>
      <vt:lpstr>Appointed vs Elected Boards</vt:lpstr>
      <vt:lpstr>Definition of a Rogue Trustee</vt:lpstr>
      <vt:lpstr>Damage from Rogue Trustees</vt:lpstr>
      <vt:lpstr>Damage to the President</vt:lpstr>
      <vt:lpstr>Damage to Faculty &amp; Staff</vt:lpstr>
      <vt:lpstr>Damage to Other Trustees</vt:lpstr>
      <vt:lpstr>Damage to the College</vt:lpstr>
      <vt:lpstr>Softball Strategies</vt:lpstr>
      <vt:lpstr>Hardball Strategies</vt:lpstr>
      <vt:lpstr>The Ultimate Damage</vt:lpstr>
      <vt:lpstr>PowerPoint Presentation</vt:lpstr>
      <vt:lpstr>PowerPoint Presentation</vt:lpstr>
      <vt:lpstr>PowerPoint Presentation</vt:lpstr>
    </vt:vector>
  </TitlesOfParts>
  <Company>League for Innovation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Dawn</dc:creator>
  <cp:lastModifiedBy>Terry O'Banion</cp:lastModifiedBy>
  <cp:revision>254</cp:revision>
  <cp:lastPrinted>2015-03-23T18:11:28Z</cp:lastPrinted>
  <dcterms:created xsi:type="dcterms:W3CDTF">2011-07-29T15:20:42Z</dcterms:created>
  <dcterms:modified xsi:type="dcterms:W3CDTF">2015-04-01T02:24:07Z</dcterms:modified>
</cp:coreProperties>
</file>